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74" r:id="rId10"/>
    <p:sldId id="275" r:id="rId11"/>
    <p:sldId id="277" r:id="rId12"/>
    <p:sldId id="279" r:id="rId13"/>
    <p:sldId id="280" r:id="rId14"/>
    <p:sldId id="278" r:id="rId15"/>
    <p:sldId id="276" r:id="rId16"/>
    <p:sldId id="266" r:id="rId17"/>
    <p:sldId id="272" r:id="rId18"/>
    <p:sldId id="271" r:id="rId19"/>
    <p:sldId id="273" r:id="rId20"/>
    <p:sldId id="267" r:id="rId21"/>
    <p:sldId id="270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FF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008" autoAdjust="0"/>
    <p:restoredTop sz="91287" autoAdjust="0"/>
  </p:normalViewPr>
  <p:slideViewPr>
    <p:cSldViewPr snapToGrid="0">
      <p:cViewPr varScale="1">
        <p:scale>
          <a:sx n="109" d="100"/>
          <a:sy n="109" d="100"/>
        </p:scale>
        <p:origin x="-90" y="-3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gif>
</file>

<file path=ppt/media/image11.png>
</file>

<file path=ppt/media/image12.gif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06217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4018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35803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516838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868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91875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88417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45105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337692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09916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68866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D32E9-065D-411B-B695-C7AF0BE42EB4}" type="datetimeFigureOut">
              <a:rPr lang="ko-KR" altLang="en-US" smtClean="0"/>
              <a:pPr/>
              <a:t>2017-01-12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14E1A-72B9-4924-AC7A-D160DF1E27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19447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altLang="ko-KR" sz="6600" dirty="0" err="1" smtClean="0">
                <a:solidFill>
                  <a:srgbClr val="00B050"/>
                </a:solidFill>
              </a:rPr>
              <a:t>YaloYalo</a:t>
            </a:r>
            <a:endParaRPr lang="ko-KR" altLang="en-US" sz="6600" dirty="0">
              <a:solidFill>
                <a:srgbClr val="00B050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3507129"/>
            <a:ext cx="12192000" cy="335087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0" y="44704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 smtClean="0">
                <a:solidFill>
                  <a:schemeClr val="bg1"/>
                </a:solidFill>
              </a:rPr>
              <a:t>Team </a:t>
            </a:r>
            <a:r>
              <a:rPr lang="ko-KR" altLang="en-US" sz="3200" dirty="0" err="1" smtClean="0">
                <a:solidFill>
                  <a:schemeClr val="bg1"/>
                </a:solidFill>
              </a:rPr>
              <a:t>호드</a:t>
            </a:r>
            <a:endParaRPr lang="en-US" altLang="ko-KR" sz="3200" dirty="0">
              <a:solidFill>
                <a:schemeClr val="bg1"/>
              </a:solidFill>
            </a:endParaRPr>
          </a:p>
          <a:p>
            <a:pPr algn="l"/>
            <a:r>
              <a:rPr lang="ko-KR" altLang="en-US" sz="3200" dirty="0" smtClean="0">
                <a:solidFill>
                  <a:schemeClr val="bg1"/>
                </a:solidFill>
              </a:rPr>
              <a:t>사현우</a:t>
            </a:r>
            <a:r>
              <a:rPr lang="en-US" altLang="ko-KR" sz="3200" dirty="0" smtClean="0">
                <a:solidFill>
                  <a:schemeClr val="bg1"/>
                </a:solidFill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</a:rPr>
              <a:t>최진욱</a:t>
            </a:r>
            <a:r>
              <a:rPr lang="en-US" altLang="ko-KR" sz="3200" dirty="0" smtClean="0">
                <a:solidFill>
                  <a:schemeClr val="bg1"/>
                </a:solidFill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</a:rPr>
              <a:t>노석민</a:t>
            </a:r>
            <a:r>
              <a:rPr lang="en-US" altLang="ko-KR" sz="3200" dirty="0" smtClean="0">
                <a:solidFill>
                  <a:schemeClr val="bg1"/>
                </a:solidFill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</a:rPr>
              <a:t>송원석</a:t>
            </a:r>
            <a:r>
              <a:rPr lang="en-US" altLang="ko-KR" sz="3200" dirty="0" smtClean="0">
                <a:solidFill>
                  <a:schemeClr val="bg1"/>
                </a:solidFill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</a:rPr>
              <a:t>황종성</a:t>
            </a:r>
            <a:r>
              <a:rPr lang="en-US" altLang="ko-KR" sz="3200" dirty="0" smtClean="0">
                <a:solidFill>
                  <a:schemeClr val="bg1"/>
                </a:solidFill>
              </a:rPr>
              <a:t>, </a:t>
            </a:r>
            <a:r>
              <a:rPr lang="ko-KR" altLang="en-US" sz="3200" dirty="0" smtClean="0">
                <a:solidFill>
                  <a:schemeClr val="bg1"/>
                </a:solidFill>
              </a:rPr>
              <a:t>정인호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0851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36634" y="189185"/>
            <a:ext cx="20705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>
                <a:solidFill>
                  <a:srgbClr val="00B050"/>
                </a:solidFill>
              </a:rPr>
              <a:t>Camera</a:t>
            </a:r>
          </a:p>
          <a:p>
            <a:r>
              <a:rPr lang="ko-KR" altLang="en-US" sz="3200" b="1" dirty="0" smtClean="0">
                <a:solidFill>
                  <a:srgbClr val="00B050"/>
                </a:solidFill>
              </a:rPr>
              <a:t>구조</a:t>
            </a:r>
            <a:endParaRPr lang="ko-KR" altLang="en-US" sz="3200" b="1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28800" y="1402080"/>
            <a:ext cx="2042391" cy="1527538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28800" y="3135086"/>
            <a:ext cx="2042391" cy="1527538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28800" y="4868092"/>
            <a:ext cx="2042391" cy="1527538"/>
          </a:xfrm>
          <a:prstGeom prst="rect">
            <a:avLst/>
          </a:prstGeom>
        </p:spPr>
      </p:pic>
      <p:sp>
        <p:nvSpPr>
          <p:cNvPr id="41" name="직사각형 40"/>
          <p:cNvSpPr/>
          <p:nvPr/>
        </p:nvSpPr>
        <p:spPr>
          <a:xfrm>
            <a:off x="5649159" y="1713185"/>
            <a:ext cx="20705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/>
              <a:t>Game Camera</a:t>
            </a:r>
            <a:endParaRPr lang="ko-KR" altLang="en-US" sz="3200" b="1" dirty="0"/>
          </a:p>
        </p:txBody>
      </p:sp>
      <p:sp>
        <p:nvSpPr>
          <p:cNvPr id="42" name="직사각형 41"/>
          <p:cNvSpPr/>
          <p:nvPr/>
        </p:nvSpPr>
        <p:spPr>
          <a:xfrm>
            <a:off x="5649159" y="3481025"/>
            <a:ext cx="20705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/>
              <a:t>UI</a:t>
            </a:r>
          </a:p>
          <a:p>
            <a:r>
              <a:rPr lang="en-US" altLang="ko-KR" sz="3200" b="1" dirty="0" smtClean="0"/>
              <a:t>Camera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5649159" y="5093252"/>
            <a:ext cx="20705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/>
              <a:t>배경</a:t>
            </a:r>
            <a:endParaRPr lang="en-US" altLang="ko-KR" sz="3200" b="1" dirty="0" smtClean="0"/>
          </a:p>
          <a:p>
            <a:r>
              <a:rPr lang="en-US" altLang="ko-KR" sz="3200" b="1" dirty="0" smtClean="0"/>
              <a:t>Camera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xmlns="" val="45933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6634" y="189185"/>
            <a:ext cx="20705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>
                <a:solidFill>
                  <a:srgbClr val="00B050"/>
                </a:solidFill>
              </a:rPr>
              <a:t>Water </a:t>
            </a:r>
            <a:r>
              <a:rPr lang="en-US" altLang="ko-KR" sz="3200" b="1" dirty="0" err="1" smtClean="0">
                <a:solidFill>
                  <a:srgbClr val="00B050"/>
                </a:solidFill>
              </a:rPr>
              <a:t>Shader</a:t>
            </a:r>
            <a:endParaRPr lang="ko-KR" altLang="en-US" sz="3200" b="1" dirty="0"/>
          </a:p>
        </p:txBody>
      </p:sp>
      <p:pic>
        <p:nvPicPr>
          <p:cNvPr id="1026" name="Picture 2" descr="C:\Users\scintil\Documents\꿀캠\Honeycam 2017-01-12 06-33-12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58002" y="1528788"/>
            <a:ext cx="8718409" cy="49937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5453844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6634" y="189185"/>
            <a:ext cx="20705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>
                <a:solidFill>
                  <a:srgbClr val="00B050"/>
                </a:solidFill>
              </a:rPr>
              <a:t>Water </a:t>
            </a:r>
            <a:r>
              <a:rPr lang="en-US" altLang="ko-KR" sz="3200" b="1" dirty="0" err="1" smtClean="0">
                <a:solidFill>
                  <a:srgbClr val="00B050"/>
                </a:solidFill>
              </a:rPr>
              <a:t>Shader</a:t>
            </a:r>
            <a:endParaRPr lang="ko-KR" altLang="en-US" sz="3200" b="1" dirty="0"/>
          </a:p>
        </p:txBody>
      </p:sp>
      <p:sp>
        <p:nvSpPr>
          <p:cNvPr id="8" name="직사각형 7"/>
          <p:cNvSpPr/>
          <p:nvPr/>
        </p:nvSpPr>
        <p:spPr>
          <a:xfrm>
            <a:off x="1135903" y="1387810"/>
            <a:ext cx="782521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 err="1" smtClean="0"/>
              <a:t>텍스쳐의</a:t>
            </a:r>
            <a:r>
              <a:rPr lang="ko-KR" altLang="en-US" sz="3200" dirty="0" smtClean="0"/>
              <a:t> </a:t>
            </a:r>
            <a:r>
              <a:rPr lang="ko-KR" altLang="en-US" sz="3200" dirty="0" err="1" smtClean="0"/>
              <a:t>텍셀을</a:t>
            </a:r>
            <a:r>
              <a:rPr lang="ko-KR" altLang="en-US" sz="3200" dirty="0" smtClean="0"/>
              <a:t> </a:t>
            </a:r>
            <a:r>
              <a:rPr lang="ko-KR" altLang="en-US" sz="3200" dirty="0" err="1" smtClean="0"/>
              <a:t>법선맵으로</a:t>
            </a:r>
            <a:r>
              <a:rPr lang="ko-KR" altLang="en-US" sz="3200" dirty="0" smtClean="0"/>
              <a:t> 교란시켜서 이동된 </a:t>
            </a:r>
            <a:r>
              <a:rPr lang="ko-KR" altLang="en-US" sz="3200" dirty="0" err="1" smtClean="0"/>
              <a:t>텍스쳐</a:t>
            </a:r>
            <a:r>
              <a:rPr lang="ko-KR" altLang="en-US" sz="3200" dirty="0" smtClean="0"/>
              <a:t> 좌표의 </a:t>
            </a:r>
            <a:r>
              <a:rPr lang="ko-KR" altLang="en-US" sz="3200" dirty="0" err="1" smtClean="0"/>
              <a:t>텍셀을</a:t>
            </a:r>
            <a:r>
              <a:rPr lang="ko-KR" altLang="en-US" sz="3200" dirty="0" smtClean="0"/>
              <a:t> 이용하는</a:t>
            </a:r>
            <a:r>
              <a:rPr lang="en-US" altLang="ko-KR" sz="3200" dirty="0" smtClean="0"/>
              <a:t> </a:t>
            </a:r>
            <a:endParaRPr lang="en-US" altLang="ko-KR" sz="3200" dirty="0" smtClean="0"/>
          </a:p>
          <a:p>
            <a:r>
              <a:rPr lang="ko-KR" altLang="en-US" sz="3200" dirty="0" err="1" smtClean="0"/>
              <a:t>법선맵</a:t>
            </a:r>
            <a:r>
              <a:rPr lang="ko-KR" altLang="en-US" sz="3200" dirty="0" smtClean="0"/>
              <a:t> 교란 방식을 사용하여 물의 흐름과 광택을 표현</a:t>
            </a:r>
            <a:endParaRPr lang="en-US" altLang="ko-KR" sz="3200" dirty="0" smtClean="0"/>
          </a:p>
        </p:txBody>
      </p:sp>
      <p:sp>
        <p:nvSpPr>
          <p:cNvPr id="10" name="직사각형 9"/>
          <p:cNvSpPr/>
          <p:nvPr/>
        </p:nvSpPr>
        <p:spPr>
          <a:xfrm>
            <a:off x="1183583" y="3699900"/>
            <a:ext cx="782521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 smtClean="0"/>
              <a:t>Texture Blending</a:t>
            </a:r>
            <a:r>
              <a:rPr lang="ko-KR" altLang="en-US" sz="3200" dirty="0" smtClean="0"/>
              <a:t>을 이용해 물과 땅 경계의 이질감을 줄이고자 노력</a:t>
            </a:r>
            <a:endParaRPr lang="en-US" altLang="ko-KR" sz="32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50124" y="755877"/>
            <a:ext cx="2600325" cy="273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직사각형 8"/>
          <p:cNvSpPr/>
          <p:nvPr/>
        </p:nvSpPr>
        <p:spPr>
          <a:xfrm>
            <a:off x="1222770" y="5271798"/>
            <a:ext cx="1065572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 smtClean="0"/>
              <a:t>물에 파도가 치는 </a:t>
            </a:r>
            <a:r>
              <a:rPr lang="ko-KR" altLang="en-US" sz="3200" dirty="0" err="1" smtClean="0"/>
              <a:t>쉐이더도</a:t>
            </a:r>
            <a:r>
              <a:rPr lang="ko-KR" altLang="en-US" sz="3200" dirty="0" smtClean="0"/>
              <a:t> 만들었으나 주변과의 이질감이 강하여 사용하지 않음</a:t>
            </a:r>
            <a:r>
              <a:rPr lang="en-US" altLang="ko-KR" sz="3200" dirty="0" smtClean="0"/>
              <a:t>.</a:t>
            </a:r>
            <a:r>
              <a:rPr lang="ko-KR" altLang="en-US" sz="3200" dirty="0" smtClean="0"/>
              <a:t> </a:t>
            </a:r>
            <a:endParaRPr lang="en-US" altLang="ko-KR" sz="3200" dirty="0" smtClean="0"/>
          </a:p>
        </p:txBody>
      </p:sp>
    </p:spTree>
    <p:extLst>
      <p:ext uri="{BB962C8B-B14F-4D97-AF65-F5344CB8AC3E}">
        <p14:creationId xmlns:p14="http://schemas.microsoft.com/office/powerpoint/2010/main" xmlns="" val="25453844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6634" y="189185"/>
            <a:ext cx="20705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>
                <a:solidFill>
                  <a:srgbClr val="00B050"/>
                </a:solidFill>
              </a:rPr>
              <a:t>Explosion</a:t>
            </a:r>
          </a:p>
          <a:p>
            <a:r>
              <a:rPr lang="en-US" altLang="ko-KR" sz="3200" b="1" dirty="0" err="1" smtClean="0">
                <a:solidFill>
                  <a:srgbClr val="00B050"/>
                </a:solidFill>
              </a:rPr>
              <a:t>Shader</a:t>
            </a:r>
            <a:endParaRPr lang="ko-KR" altLang="en-US" sz="3200" b="1" dirty="0"/>
          </a:p>
        </p:txBody>
      </p:sp>
      <p:pic>
        <p:nvPicPr>
          <p:cNvPr id="2051" name="Picture 3" descr="C:\Users\scintil\Desktop\Honeycam 2017-01-12 07-41-09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60186" y="1466715"/>
            <a:ext cx="7802420" cy="49057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545384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6634" y="189185"/>
            <a:ext cx="20705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>
                <a:solidFill>
                  <a:srgbClr val="00B050"/>
                </a:solidFill>
              </a:rPr>
              <a:t>Explosion</a:t>
            </a:r>
          </a:p>
          <a:p>
            <a:r>
              <a:rPr lang="en-US" altLang="ko-KR" sz="3200" b="1" dirty="0" err="1" smtClean="0">
                <a:solidFill>
                  <a:srgbClr val="00B050"/>
                </a:solidFill>
              </a:rPr>
              <a:t>Shader</a:t>
            </a:r>
            <a:endParaRPr lang="ko-KR" altLang="en-US" sz="3200" b="1" dirty="0"/>
          </a:p>
        </p:txBody>
      </p:sp>
      <p:sp>
        <p:nvSpPr>
          <p:cNvPr id="5" name="직사각형 4"/>
          <p:cNvSpPr/>
          <p:nvPr/>
        </p:nvSpPr>
        <p:spPr>
          <a:xfrm>
            <a:off x="404384" y="1448754"/>
            <a:ext cx="945371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 smtClean="0"/>
              <a:t>Displacement Mapping</a:t>
            </a:r>
            <a:r>
              <a:rPr lang="ko-KR" altLang="en-US" sz="3200" dirty="0" smtClean="0"/>
              <a:t>을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이용하여 </a:t>
            </a:r>
            <a:endParaRPr lang="en-US" altLang="ko-KR" sz="3200" dirty="0" smtClean="0"/>
          </a:p>
          <a:p>
            <a:r>
              <a:rPr lang="ko-KR" altLang="en-US" sz="3200" dirty="0" smtClean="0"/>
              <a:t>모델의 정점의 위치를 폭발하는 것처럼 바꿔줌</a:t>
            </a:r>
            <a:endParaRPr lang="en-US" altLang="ko-KR" sz="3200" dirty="0" smtClean="0"/>
          </a:p>
        </p:txBody>
      </p:sp>
      <p:sp>
        <p:nvSpPr>
          <p:cNvPr id="7" name="직사각형 6"/>
          <p:cNvSpPr/>
          <p:nvPr/>
        </p:nvSpPr>
        <p:spPr>
          <a:xfrm>
            <a:off x="460989" y="4927829"/>
            <a:ext cx="99980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 err="1" smtClean="0"/>
              <a:t>파티클</a:t>
            </a:r>
            <a:r>
              <a:rPr lang="ko-KR" altLang="en-US" sz="3200" dirty="0" smtClean="0"/>
              <a:t> </a:t>
            </a:r>
            <a:r>
              <a:rPr lang="ko-KR" altLang="en-US" sz="3200" dirty="0" err="1" smtClean="0"/>
              <a:t>에셋을</a:t>
            </a:r>
            <a:r>
              <a:rPr lang="ko-KR" altLang="en-US" sz="3200" dirty="0" smtClean="0"/>
              <a:t> 이용해 폭발 중 어색한 부분을 가림</a:t>
            </a:r>
            <a:endParaRPr lang="en-US" altLang="ko-KR" sz="3200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443572" y="3229656"/>
            <a:ext cx="945371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 smtClean="0"/>
              <a:t>Displacement </a:t>
            </a:r>
            <a:r>
              <a:rPr lang="ko-KR" altLang="en-US" sz="3200" dirty="0" err="1" smtClean="0"/>
              <a:t>텍</a:t>
            </a:r>
            <a:r>
              <a:rPr lang="ko-KR" altLang="en-US" sz="3200" dirty="0" err="1" smtClean="0"/>
              <a:t>스쳐의</a:t>
            </a:r>
            <a:r>
              <a:rPr lang="ko-KR" altLang="en-US" sz="3200" dirty="0" smtClean="0"/>
              <a:t> 변위 값에 따라</a:t>
            </a:r>
            <a:endParaRPr lang="en-US" altLang="ko-KR" sz="3200" dirty="0" smtClean="0"/>
          </a:p>
          <a:p>
            <a:r>
              <a:rPr lang="ko-KR" altLang="en-US" sz="3200" dirty="0" smtClean="0"/>
              <a:t> 적절한 색상 </a:t>
            </a:r>
            <a:r>
              <a:rPr lang="ko-KR" altLang="en-US" sz="3200" dirty="0" err="1" smtClean="0"/>
              <a:t>텍</a:t>
            </a:r>
            <a:r>
              <a:rPr lang="ko-KR" altLang="en-US" sz="3200" dirty="0" err="1" smtClean="0"/>
              <a:t>스쳐의</a:t>
            </a:r>
            <a:r>
              <a:rPr lang="ko-KR" altLang="en-US" sz="3200" dirty="0" smtClean="0"/>
              <a:t> 색을 가져옴</a:t>
            </a:r>
            <a:endParaRPr lang="en-US" altLang="ko-KR" sz="3200" dirty="0" smtClean="0"/>
          </a:p>
        </p:txBody>
      </p:sp>
      <p:pic>
        <p:nvPicPr>
          <p:cNvPr id="2053" name="Picture 5" descr="C:\Users\scintil\Desktop\111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24679" y="1745753"/>
            <a:ext cx="2562225" cy="2133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545384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6633" y="189185"/>
            <a:ext cx="27807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smtClean="0">
                <a:solidFill>
                  <a:srgbClr val="00B050"/>
                </a:solidFill>
              </a:rPr>
              <a:t>통신 프로세스</a:t>
            </a:r>
            <a:endParaRPr lang="ko-KR" altLang="en-US" sz="32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34278" y="2139177"/>
            <a:ext cx="1851573" cy="2590676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2368731" y="2664823"/>
            <a:ext cx="1924595" cy="1254034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Packet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4476206" y="2139177"/>
            <a:ext cx="1323703" cy="259067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Packet</a:t>
            </a:r>
          </a:p>
          <a:p>
            <a:pPr algn="ctr"/>
            <a:r>
              <a:rPr lang="en-US" altLang="ko-KR" dirty="0" smtClean="0"/>
              <a:t>Process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6801395" y="975359"/>
            <a:ext cx="3274422" cy="69480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UserManager</a:t>
            </a:r>
            <a:endParaRPr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6801395" y="2317419"/>
            <a:ext cx="3274422" cy="69480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Unit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6801395" y="5001539"/>
            <a:ext cx="3274422" cy="69480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Etc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8089792" y="3291840"/>
            <a:ext cx="6976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0" cap="none" spc="0" dirty="0" smtClean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en-US" altLang="ko-KR" sz="5400" b="0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 flipV="1">
            <a:off x="5982317" y="1576251"/>
            <a:ext cx="714574" cy="870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V="1">
            <a:off x="5904413" y="2447109"/>
            <a:ext cx="844730" cy="2177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5982317" y="3535681"/>
            <a:ext cx="923580" cy="362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5904413" y="4728049"/>
            <a:ext cx="844730" cy="635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182128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6633" y="189185"/>
            <a:ext cx="24444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>
                <a:solidFill>
                  <a:srgbClr val="00B050"/>
                </a:solidFill>
              </a:rPr>
              <a:t>게임의 진행</a:t>
            </a:r>
            <a:endParaRPr lang="ko-KR" altLang="en-US" sz="3200" b="1" dirty="0">
              <a:solidFill>
                <a:srgbClr val="00B050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1257" y="844729"/>
            <a:ext cx="2319848" cy="151107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39942" y="844730"/>
            <a:ext cx="2319848" cy="151107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42280" y="773960"/>
            <a:ext cx="3141617" cy="2317583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4747823" y="2971574"/>
            <a:ext cx="24628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 err="1" smtClean="0">
                <a:solidFill>
                  <a:srgbClr val="00B050"/>
                </a:solidFill>
              </a:rPr>
              <a:t>매칭</a:t>
            </a:r>
            <a:r>
              <a:rPr lang="ko-KR" altLang="en-US" sz="2000" b="1" dirty="0" smtClean="0">
                <a:solidFill>
                  <a:srgbClr val="00B050"/>
                </a:solidFill>
              </a:rPr>
              <a:t> 서버님</a:t>
            </a:r>
            <a:endParaRPr lang="ko-KR" altLang="en-US" sz="2000" b="1" dirty="0"/>
          </a:p>
        </p:txBody>
      </p:sp>
      <p:sp>
        <p:nvSpPr>
          <p:cNvPr id="9" name="오른쪽 화살표 8"/>
          <p:cNvSpPr/>
          <p:nvPr/>
        </p:nvSpPr>
        <p:spPr>
          <a:xfrm>
            <a:off x="2882537" y="1210491"/>
            <a:ext cx="1645920" cy="35705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화살표 9"/>
          <p:cNvSpPr/>
          <p:nvPr/>
        </p:nvSpPr>
        <p:spPr>
          <a:xfrm rot="10800000">
            <a:off x="6755673" y="1210491"/>
            <a:ext cx="1645920" cy="35705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196288" y="919146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 smtClean="0">
                <a:solidFill>
                  <a:srgbClr val="00B050"/>
                </a:solidFill>
              </a:rPr>
              <a:t>매칭</a:t>
            </a:r>
            <a:r>
              <a:rPr lang="ko-KR" altLang="en-US" dirty="0" smtClean="0">
                <a:solidFill>
                  <a:srgbClr val="00B050"/>
                </a:solidFill>
              </a:rPr>
              <a:t> 요청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7007192" y="919146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 smtClean="0">
                <a:solidFill>
                  <a:srgbClr val="00B050"/>
                </a:solidFill>
              </a:rPr>
              <a:t>매칭</a:t>
            </a:r>
            <a:r>
              <a:rPr lang="ko-KR" altLang="en-US" dirty="0" smtClean="0">
                <a:solidFill>
                  <a:srgbClr val="00B050"/>
                </a:solidFill>
              </a:rPr>
              <a:t> 요청</a:t>
            </a:r>
            <a:endParaRPr lang="ko-KR" altLang="en-US" dirty="0"/>
          </a:p>
        </p:txBody>
      </p:sp>
      <p:sp>
        <p:nvSpPr>
          <p:cNvPr id="13" name="오른쪽 화살표 12"/>
          <p:cNvSpPr/>
          <p:nvPr/>
        </p:nvSpPr>
        <p:spPr>
          <a:xfrm rot="9660048">
            <a:off x="3088616" y="2852002"/>
            <a:ext cx="1645920" cy="35705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 rot="921767">
            <a:off x="6443481" y="2852001"/>
            <a:ext cx="1645920" cy="35705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1257" y="2847701"/>
            <a:ext cx="2319848" cy="151107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39942" y="2847701"/>
            <a:ext cx="2319848" cy="1511073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1416981" y="2390680"/>
            <a:ext cx="32031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X</a:t>
            </a:r>
            <a:r>
              <a:rPr lang="ko-KR" altLang="en-US" dirty="0" smtClean="0">
                <a:solidFill>
                  <a:srgbClr val="00B050"/>
                </a:solidFill>
              </a:rPr>
              <a:t>서버님의 </a:t>
            </a:r>
            <a:r>
              <a:rPr lang="en-US" altLang="ko-KR" dirty="0" smtClean="0">
                <a:solidFill>
                  <a:srgbClr val="00B050"/>
                </a:solidFill>
              </a:rPr>
              <a:t>N</a:t>
            </a:r>
            <a:r>
              <a:rPr lang="ko-KR" altLang="en-US" dirty="0" err="1" smtClean="0">
                <a:solidFill>
                  <a:srgbClr val="00B050"/>
                </a:solidFill>
              </a:rPr>
              <a:t>번방으로</a:t>
            </a:r>
            <a:r>
              <a:rPr lang="ko-KR" altLang="en-US" dirty="0" smtClean="0">
                <a:solidFill>
                  <a:srgbClr val="00B050"/>
                </a:solidFill>
              </a:rPr>
              <a:t> 가거라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6800600" y="2409142"/>
            <a:ext cx="32031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X</a:t>
            </a:r>
            <a:r>
              <a:rPr lang="ko-KR" altLang="en-US" dirty="0" smtClean="0">
                <a:solidFill>
                  <a:srgbClr val="00B050"/>
                </a:solidFill>
              </a:rPr>
              <a:t>서버님의 </a:t>
            </a:r>
            <a:r>
              <a:rPr lang="en-US" altLang="ko-KR" dirty="0" smtClean="0">
                <a:solidFill>
                  <a:srgbClr val="00B050"/>
                </a:solidFill>
              </a:rPr>
              <a:t>N</a:t>
            </a:r>
            <a:r>
              <a:rPr lang="ko-KR" altLang="en-US" dirty="0" err="1" smtClean="0">
                <a:solidFill>
                  <a:srgbClr val="00B050"/>
                </a:solidFill>
              </a:rPr>
              <a:t>번방으로</a:t>
            </a:r>
            <a:r>
              <a:rPr lang="ko-KR" altLang="en-US" dirty="0" smtClean="0">
                <a:solidFill>
                  <a:srgbClr val="00B050"/>
                </a:solidFill>
              </a:rPr>
              <a:t> 가거라</a:t>
            </a:r>
            <a:endParaRPr lang="ko-KR" altLang="en-US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78964" y="3933142"/>
            <a:ext cx="2868248" cy="2590676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4542264" y="6323763"/>
            <a:ext cx="24628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 smtClean="0">
                <a:solidFill>
                  <a:srgbClr val="00B050"/>
                </a:solidFill>
              </a:rPr>
              <a:t>게임 서버님</a:t>
            </a:r>
            <a:endParaRPr lang="ko-KR" altLang="en-US" sz="2000" b="1" dirty="0"/>
          </a:p>
        </p:txBody>
      </p:sp>
      <p:sp>
        <p:nvSpPr>
          <p:cNvPr id="21" name="오른쪽 화살표 20"/>
          <p:cNvSpPr/>
          <p:nvPr/>
        </p:nvSpPr>
        <p:spPr>
          <a:xfrm rot="1952492">
            <a:off x="2408290" y="4515393"/>
            <a:ext cx="1645920" cy="35705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오른쪽 화살표 21"/>
          <p:cNvSpPr/>
          <p:nvPr/>
        </p:nvSpPr>
        <p:spPr>
          <a:xfrm rot="8191963">
            <a:off x="7203127" y="4515394"/>
            <a:ext cx="1645920" cy="35705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2101871" y="5102430"/>
            <a:ext cx="13660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N</a:t>
            </a:r>
            <a:r>
              <a:rPr lang="ko-KR" altLang="en-US" dirty="0" err="1" smtClean="0">
                <a:solidFill>
                  <a:srgbClr val="00B050"/>
                </a:solidFill>
              </a:rPr>
              <a:t>번방</a:t>
            </a:r>
            <a:r>
              <a:rPr lang="ko-KR" altLang="en-US" dirty="0" smtClean="0">
                <a:solidFill>
                  <a:srgbClr val="00B050"/>
                </a:solidFill>
              </a:rPr>
              <a:t> 접속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7838839" y="5102430"/>
            <a:ext cx="13660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N</a:t>
            </a:r>
            <a:r>
              <a:rPr lang="ko-KR" altLang="en-US" dirty="0" err="1" smtClean="0">
                <a:solidFill>
                  <a:srgbClr val="00B050"/>
                </a:solidFill>
              </a:rPr>
              <a:t>번방</a:t>
            </a:r>
            <a:r>
              <a:rPr lang="ko-KR" altLang="en-US" dirty="0" smtClean="0">
                <a:solidFill>
                  <a:srgbClr val="00B050"/>
                </a:solidFill>
              </a:rPr>
              <a:t> 접속</a:t>
            </a:r>
            <a:endParaRPr lang="ko-KR" altLang="en-US" dirty="0"/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01037" y="4018690"/>
            <a:ext cx="2868248" cy="2590676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09759" y="4033170"/>
            <a:ext cx="2868248" cy="2590676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29620" y="4108778"/>
            <a:ext cx="2868248" cy="2590676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04229" y="4253459"/>
            <a:ext cx="3506274" cy="1831271"/>
          </a:xfrm>
          <a:prstGeom prst="rect">
            <a:avLst/>
          </a:prstGeom>
        </p:spPr>
      </p:pic>
      <p:sp>
        <p:nvSpPr>
          <p:cNvPr id="29" name="직사각형 28"/>
          <p:cNvSpPr/>
          <p:nvPr/>
        </p:nvSpPr>
        <p:spPr>
          <a:xfrm>
            <a:off x="5879464" y="6334310"/>
            <a:ext cx="24628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smtClean="0">
                <a:solidFill>
                  <a:srgbClr val="00B050"/>
                </a:solidFill>
              </a:rPr>
              <a:t>들</a:t>
            </a:r>
            <a:endParaRPr lang="ko-KR" altLang="en-US" sz="20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34424" y="728025"/>
            <a:ext cx="3810000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8355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/>
      <p:bldP spid="12" grpId="0"/>
      <p:bldP spid="13" grpId="0" animBg="1"/>
      <p:bldP spid="14" grpId="0" animBg="1"/>
      <p:bldP spid="17" grpId="0"/>
      <p:bldP spid="18" grpId="0"/>
      <p:bldP spid="20" grpId="0"/>
      <p:bldP spid="21" grpId="0" animBg="1"/>
      <p:bldP spid="22" grpId="0" animBg="1"/>
      <p:bldP spid="23" grpId="0"/>
      <p:bldP spid="25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0" y="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6600" dirty="0">
              <a:solidFill>
                <a:srgbClr val="00B05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439410" y="3044280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</a:rPr>
              <a:t>후기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7958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6633" y="189185"/>
            <a:ext cx="24444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>
                <a:solidFill>
                  <a:srgbClr val="00B050"/>
                </a:solidFill>
              </a:rPr>
              <a:t>좋았던 점</a:t>
            </a:r>
            <a:endParaRPr lang="ko-KR" altLang="en-US" sz="3200" b="1" dirty="0">
              <a:solidFill>
                <a:srgbClr val="00B050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04004" y="1215237"/>
            <a:ext cx="73196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00B050"/>
                </a:solidFill>
              </a:rPr>
              <a:t>기존에 써보지 않은 새로운 기술들을 제대로 경험해 볼 수 있었다</a:t>
            </a:r>
            <a:r>
              <a:rPr lang="en-US" altLang="ko-KR" dirty="0" smtClean="0">
                <a:solidFill>
                  <a:srgbClr val="00B050"/>
                </a:solidFill>
              </a:rPr>
              <a:t>.</a:t>
            </a:r>
          </a:p>
          <a:p>
            <a:r>
              <a:rPr lang="en-US" altLang="ko-KR" dirty="0">
                <a:solidFill>
                  <a:srgbClr val="00B050"/>
                </a:solidFill>
              </a:rPr>
              <a:t> </a:t>
            </a:r>
            <a:r>
              <a:rPr lang="en-US" altLang="ko-KR" dirty="0" smtClean="0">
                <a:solidFill>
                  <a:srgbClr val="00B050"/>
                </a:solidFill>
              </a:rPr>
              <a:t>   </a:t>
            </a:r>
            <a:r>
              <a:rPr lang="en-US" altLang="ko-KR" sz="1200" dirty="0" smtClean="0">
                <a:solidFill>
                  <a:srgbClr val="00B050"/>
                </a:solidFill>
              </a:rPr>
              <a:t>+ </a:t>
            </a:r>
            <a:r>
              <a:rPr lang="ko-KR" altLang="en-US" sz="1200" dirty="0" err="1" smtClean="0">
                <a:solidFill>
                  <a:srgbClr val="00B050"/>
                </a:solidFill>
              </a:rPr>
              <a:t>쉐이더</a:t>
            </a:r>
            <a:r>
              <a:rPr lang="ko-KR" altLang="en-US" sz="1200" dirty="0" smtClean="0">
                <a:solidFill>
                  <a:srgbClr val="00B050"/>
                </a:solidFill>
              </a:rPr>
              <a:t> 프로그래밍</a:t>
            </a:r>
            <a:endParaRPr lang="en-US" altLang="ko-KR" sz="1200" dirty="0" smtClean="0">
              <a:solidFill>
                <a:srgbClr val="00B05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04004" y="2190597"/>
            <a:ext cx="42178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2.  </a:t>
            </a:r>
            <a:r>
              <a:rPr lang="ko-KR" altLang="en-US" dirty="0" smtClean="0">
                <a:solidFill>
                  <a:srgbClr val="00B050"/>
                </a:solidFill>
              </a:rPr>
              <a:t>팀 프로젝트 경험을 해볼 수 있었다</a:t>
            </a:r>
            <a:r>
              <a:rPr lang="en-US" altLang="ko-KR" dirty="0" smtClean="0">
                <a:solidFill>
                  <a:srgbClr val="00B050"/>
                </a:solidFill>
              </a:rPr>
              <a:t>.</a:t>
            </a:r>
            <a:endParaRPr lang="en-US" altLang="ko-KR" sz="1200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28877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6633" y="189185"/>
            <a:ext cx="24444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>
                <a:solidFill>
                  <a:srgbClr val="00B050"/>
                </a:solidFill>
              </a:rPr>
              <a:t>아쉬웠던 점</a:t>
            </a:r>
            <a:endParaRPr lang="ko-KR" altLang="en-US" sz="3200" b="1" dirty="0">
              <a:solidFill>
                <a:srgbClr val="00B050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04004" y="1215237"/>
            <a:ext cx="43252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rgbClr val="00B050"/>
                </a:solidFill>
              </a:rPr>
              <a:t>(</a:t>
            </a:r>
            <a:r>
              <a:rPr lang="ko-KR" altLang="en-US" dirty="0" smtClean="0">
                <a:solidFill>
                  <a:srgbClr val="00B050"/>
                </a:solidFill>
              </a:rPr>
              <a:t>의도치 않은</a:t>
            </a:r>
            <a:r>
              <a:rPr lang="en-US" altLang="ko-KR" dirty="0" smtClean="0">
                <a:solidFill>
                  <a:srgbClr val="00B050"/>
                </a:solidFill>
              </a:rPr>
              <a:t>) </a:t>
            </a:r>
            <a:r>
              <a:rPr lang="ko-KR" altLang="en-US" dirty="0" smtClean="0">
                <a:solidFill>
                  <a:srgbClr val="00B050"/>
                </a:solidFill>
              </a:rPr>
              <a:t>초기 프로젝트의 폭</a:t>
            </a:r>
            <a:r>
              <a:rPr lang="en-US" altLang="ko-KR" dirty="0" smtClean="0">
                <a:solidFill>
                  <a:srgbClr val="00B050"/>
                </a:solidFill>
              </a:rPr>
              <a:t>-</a:t>
            </a:r>
            <a:r>
              <a:rPr lang="ko-KR" altLang="en-US" dirty="0" smtClean="0">
                <a:solidFill>
                  <a:srgbClr val="00B050"/>
                </a:solidFill>
              </a:rPr>
              <a:t>파</a:t>
            </a:r>
            <a:endParaRPr lang="en-US" altLang="ko-KR" sz="1200" dirty="0" smtClean="0">
              <a:solidFill>
                <a:srgbClr val="00B05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04004" y="2356060"/>
            <a:ext cx="27671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2.  </a:t>
            </a:r>
            <a:r>
              <a:rPr lang="ko-KR" altLang="en-US" dirty="0" smtClean="0">
                <a:solidFill>
                  <a:srgbClr val="00B050"/>
                </a:solidFill>
              </a:rPr>
              <a:t>클라이언트 구조 설계</a:t>
            </a:r>
            <a:endParaRPr lang="en-US" altLang="ko-KR" sz="1200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3327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0" y="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6600" dirty="0">
              <a:solidFill>
                <a:srgbClr val="00B05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439410" y="3044280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</a:rPr>
              <a:t>목표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xmlns="" val="141659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0" y="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6600" dirty="0">
              <a:solidFill>
                <a:srgbClr val="00B05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439410" y="3044280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</a:rPr>
              <a:t>시연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1346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45458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-1419497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altLang="ko-KR" sz="6600" dirty="0" smtClean="0">
                <a:solidFill>
                  <a:schemeClr val="bg1"/>
                </a:solidFill>
              </a:rPr>
              <a:t>Q&amp;A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5355772" y="44704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6600" dirty="0" smtClean="0">
                <a:solidFill>
                  <a:srgbClr val="00B050"/>
                </a:solidFill>
              </a:rPr>
              <a:t>Special Thanks To</a:t>
            </a:r>
          </a:p>
          <a:p>
            <a:pPr algn="l"/>
            <a:r>
              <a:rPr lang="en-US" altLang="ko-KR" sz="6600" dirty="0" smtClean="0">
                <a:solidFill>
                  <a:srgbClr val="00B050"/>
                </a:solidFill>
              </a:rPr>
              <a:t>SM9..</a:t>
            </a:r>
            <a:endParaRPr lang="ko-KR" altLang="en-US" sz="6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5056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876554" y="2259955"/>
            <a:ext cx="4438892" cy="2338087"/>
          </a:xfrm>
          <a:prstGeom prst="rect">
            <a:avLst/>
          </a:prstGeom>
          <a:solidFill>
            <a:srgbClr val="00B050">
              <a:alpha val="41000"/>
            </a:srgb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 smtClean="0"/>
              <a:t>클래시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로얄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286350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36634" y="189185"/>
            <a:ext cx="20705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>
                <a:solidFill>
                  <a:srgbClr val="00B050"/>
                </a:solidFill>
              </a:rPr>
              <a:t>기획 목표</a:t>
            </a:r>
            <a:endParaRPr lang="ko-KR" altLang="en-US" sz="3200" b="1" dirty="0"/>
          </a:p>
        </p:txBody>
      </p:sp>
      <p:sp>
        <p:nvSpPr>
          <p:cNvPr id="2" name="직사각형 1"/>
          <p:cNvSpPr/>
          <p:nvPr/>
        </p:nvSpPr>
        <p:spPr>
          <a:xfrm>
            <a:off x="304004" y="1215237"/>
            <a:ext cx="486383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rgbClr val="00B050"/>
                </a:solidFill>
              </a:rPr>
              <a:t>클래시</a:t>
            </a:r>
            <a:r>
              <a:rPr lang="ko-KR" altLang="en-US" dirty="0" smtClean="0">
                <a:solidFill>
                  <a:srgbClr val="00B050"/>
                </a:solidFill>
              </a:rPr>
              <a:t> </a:t>
            </a:r>
            <a:r>
              <a:rPr lang="ko-KR" altLang="en-US" dirty="0" err="1" smtClean="0">
                <a:solidFill>
                  <a:srgbClr val="00B050"/>
                </a:solidFill>
              </a:rPr>
              <a:t>로얄의</a:t>
            </a:r>
            <a:r>
              <a:rPr lang="ko-KR" altLang="en-US" dirty="0" smtClean="0">
                <a:solidFill>
                  <a:srgbClr val="00B050"/>
                </a:solidFill>
              </a:rPr>
              <a:t> 기본 시스템을 그대로 채용</a:t>
            </a:r>
            <a:endParaRPr lang="en-US" altLang="ko-KR" dirty="0" smtClean="0">
              <a:solidFill>
                <a:srgbClr val="00B050"/>
              </a:solidFill>
            </a:endParaRPr>
          </a:p>
          <a:p>
            <a:endParaRPr lang="en-US" altLang="ko-KR" dirty="0">
              <a:solidFill>
                <a:srgbClr val="00B050"/>
              </a:solidFill>
            </a:endParaRPr>
          </a:p>
          <a:p>
            <a:r>
              <a:rPr lang="ko-KR" altLang="en-US" sz="1200" dirty="0" smtClean="0">
                <a:solidFill>
                  <a:srgbClr val="00B050"/>
                </a:solidFill>
              </a:rPr>
              <a:t>기본적인 </a:t>
            </a:r>
            <a:r>
              <a:rPr lang="ko-KR" altLang="en-US" sz="1200" dirty="0" err="1" smtClean="0">
                <a:solidFill>
                  <a:srgbClr val="00B050"/>
                </a:solidFill>
              </a:rPr>
              <a:t>맵</a:t>
            </a:r>
            <a:r>
              <a:rPr lang="ko-KR" altLang="en-US" sz="1200" dirty="0" smtClean="0">
                <a:solidFill>
                  <a:srgbClr val="00B050"/>
                </a:solidFill>
              </a:rPr>
              <a:t> 구조</a:t>
            </a:r>
            <a:endParaRPr lang="en-US" altLang="ko-KR" sz="1200" dirty="0" smtClean="0">
              <a:solidFill>
                <a:srgbClr val="00B050"/>
              </a:solidFill>
            </a:endParaRPr>
          </a:p>
          <a:p>
            <a:r>
              <a:rPr lang="ko-KR" altLang="en-US" sz="1200" dirty="0" smtClean="0">
                <a:solidFill>
                  <a:srgbClr val="00B050"/>
                </a:solidFill>
              </a:rPr>
              <a:t>마나 코스트 시스템</a:t>
            </a:r>
            <a:endParaRPr lang="en-US" altLang="ko-KR" sz="1200" dirty="0" smtClean="0">
              <a:solidFill>
                <a:srgbClr val="00B050"/>
              </a:solidFill>
            </a:endParaRPr>
          </a:p>
          <a:p>
            <a:r>
              <a:rPr lang="ko-KR" altLang="en-US" sz="1200" dirty="0" smtClean="0">
                <a:solidFill>
                  <a:srgbClr val="00B050"/>
                </a:solidFill>
              </a:rPr>
              <a:t>소환 </a:t>
            </a:r>
            <a:r>
              <a:rPr lang="ko-KR" altLang="en-US" sz="1200" dirty="0" err="1" smtClean="0">
                <a:solidFill>
                  <a:srgbClr val="00B050"/>
                </a:solidFill>
              </a:rPr>
              <a:t>매커니즘</a:t>
            </a:r>
            <a:endParaRPr lang="en-US" altLang="ko-KR" sz="1200" dirty="0" smtClean="0">
              <a:solidFill>
                <a:srgbClr val="00B050"/>
              </a:solidFill>
            </a:endParaRPr>
          </a:p>
          <a:p>
            <a:r>
              <a:rPr lang="ko-KR" altLang="en-US" sz="1200" dirty="0" smtClean="0">
                <a:solidFill>
                  <a:srgbClr val="00B050"/>
                </a:solidFill>
              </a:rPr>
              <a:t>자동 전투</a:t>
            </a:r>
            <a:endParaRPr lang="en-US" altLang="ko-KR" sz="1200" dirty="0" smtClean="0">
              <a:solidFill>
                <a:srgbClr val="00B050"/>
              </a:solidFill>
            </a:endParaRPr>
          </a:p>
          <a:p>
            <a:r>
              <a:rPr lang="ko-KR" altLang="en-US" sz="1200" dirty="0" err="1" smtClean="0">
                <a:solidFill>
                  <a:srgbClr val="00B050"/>
                </a:solidFill>
              </a:rPr>
              <a:t>길찾기</a:t>
            </a:r>
            <a:r>
              <a:rPr lang="ko-KR" altLang="en-US" sz="1200" dirty="0" smtClean="0">
                <a:solidFill>
                  <a:srgbClr val="00B050"/>
                </a:solidFill>
              </a:rPr>
              <a:t> </a:t>
            </a:r>
            <a:r>
              <a:rPr lang="ko-KR" altLang="en-US" sz="1200" dirty="0" err="1" smtClean="0">
                <a:solidFill>
                  <a:srgbClr val="00B050"/>
                </a:solidFill>
              </a:rPr>
              <a:t>매커니즘</a:t>
            </a:r>
            <a:endParaRPr lang="en-US" altLang="ko-KR" sz="1200" dirty="0" smtClean="0">
              <a:solidFill>
                <a:srgbClr val="00B050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98370" y="3662345"/>
            <a:ext cx="5325497" cy="1292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 startAt="2"/>
            </a:pPr>
            <a:r>
              <a:rPr lang="ko-KR" altLang="en-US" dirty="0" err="1" smtClean="0">
                <a:solidFill>
                  <a:srgbClr val="00B050"/>
                </a:solidFill>
              </a:rPr>
              <a:t>유니티</a:t>
            </a:r>
            <a:r>
              <a:rPr lang="ko-KR" altLang="en-US" dirty="0" smtClean="0">
                <a:solidFill>
                  <a:srgbClr val="00B050"/>
                </a:solidFill>
              </a:rPr>
              <a:t> </a:t>
            </a:r>
            <a:r>
              <a:rPr lang="ko-KR" altLang="en-US" dirty="0" err="1" smtClean="0">
                <a:solidFill>
                  <a:srgbClr val="00B050"/>
                </a:solidFill>
              </a:rPr>
              <a:t>에셋을</a:t>
            </a:r>
            <a:r>
              <a:rPr lang="ko-KR" altLang="en-US" dirty="0" smtClean="0">
                <a:solidFill>
                  <a:srgbClr val="00B050"/>
                </a:solidFill>
              </a:rPr>
              <a:t> 활용하여 오리지널 </a:t>
            </a:r>
            <a:r>
              <a:rPr lang="ko-KR" altLang="en-US" dirty="0" err="1" smtClean="0">
                <a:solidFill>
                  <a:srgbClr val="00B050"/>
                </a:solidFill>
              </a:rPr>
              <a:t>비쥬얼</a:t>
            </a:r>
            <a:r>
              <a:rPr lang="ko-KR" altLang="en-US" dirty="0" smtClean="0">
                <a:solidFill>
                  <a:srgbClr val="00B050"/>
                </a:solidFill>
              </a:rPr>
              <a:t> 구축</a:t>
            </a:r>
            <a:endParaRPr lang="en-US" altLang="ko-KR" dirty="0" smtClean="0">
              <a:solidFill>
                <a:srgbClr val="00B050"/>
              </a:solidFill>
            </a:endParaRPr>
          </a:p>
          <a:p>
            <a:endParaRPr lang="en-US" altLang="ko-KR" dirty="0">
              <a:solidFill>
                <a:srgbClr val="00B050"/>
              </a:solidFill>
            </a:endParaRPr>
          </a:p>
          <a:p>
            <a:r>
              <a:rPr lang="ko-KR" altLang="en-US" sz="1200" dirty="0" smtClean="0">
                <a:solidFill>
                  <a:srgbClr val="00B050"/>
                </a:solidFill>
              </a:rPr>
              <a:t>캐릭터 </a:t>
            </a:r>
            <a:r>
              <a:rPr lang="en-US" altLang="ko-KR" sz="1200" dirty="0" smtClean="0">
                <a:solidFill>
                  <a:srgbClr val="00B050"/>
                </a:solidFill>
              </a:rPr>
              <a:t>(</a:t>
            </a:r>
            <a:r>
              <a:rPr lang="ko-KR" altLang="en-US" sz="1200" dirty="0" smtClean="0">
                <a:solidFill>
                  <a:srgbClr val="00B050"/>
                </a:solidFill>
              </a:rPr>
              <a:t>쿼리</a:t>
            </a:r>
            <a:r>
              <a:rPr lang="en-US" altLang="ko-KR" sz="1200" dirty="0" smtClean="0">
                <a:solidFill>
                  <a:srgbClr val="00B050"/>
                </a:solidFill>
              </a:rPr>
              <a:t>)</a:t>
            </a:r>
          </a:p>
          <a:p>
            <a:r>
              <a:rPr lang="ko-KR" altLang="en-US" sz="1200" dirty="0" smtClean="0">
                <a:solidFill>
                  <a:srgbClr val="00B050"/>
                </a:solidFill>
              </a:rPr>
              <a:t>버섯</a:t>
            </a:r>
            <a:r>
              <a:rPr lang="en-US" altLang="ko-KR" sz="1200" dirty="0" smtClean="0">
                <a:solidFill>
                  <a:srgbClr val="00B050"/>
                </a:solidFill>
              </a:rPr>
              <a:t>, </a:t>
            </a:r>
            <a:r>
              <a:rPr lang="ko-KR" altLang="en-US" sz="1200" dirty="0" smtClean="0">
                <a:solidFill>
                  <a:srgbClr val="00B050"/>
                </a:solidFill>
              </a:rPr>
              <a:t>나무 등의 배경</a:t>
            </a:r>
            <a:endParaRPr lang="en-US" altLang="ko-KR" sz="1200" dirty="0">
              <a:solidFill>
                <a:srgbClr val="00B050"/>
              </a:solidFill>
            </a:endParaRPr>
          </a:p>
          <a:p>
            <a:endParaRPr lang="en-US" altLang="ko-KR" dirty="0">
              <a:solidFill>
                <a:srgbClr val="00B050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53352" y="4001979"/>
            <a:ext cx="5168186" cy="225279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70354" y="481572"/>
            <a:ext cx="3428706" cy="304364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98370" y="5360516"/>
            <a:ext cx="30796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3.  </a:t>
            </a:r>
            <a:r>
              <a:rPr lang="ko-KR" altLang="en-US" dirty="0" smtClean="0">
                <a:solidFill>
                  <a:srgbClr val="00B050"/>
                </a:solidFill>
              </a:rPr>
              <a:t>오리지널 게임 요소 추가</a:t>
            </a:r>
            <a:endParaRPr lang="en-US" altLang="ko-KR" dirty="0" smtClean="0">
              <a:solidFill>
                <a:srgbClr val="00B050"/>
              </a:solidFill>
            </a:endParaRPr>
          </a:p>
          <a:p>
            <a:endParaRPr lang="en-US" altLang="ko-KR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0097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36634" y="189185"/>
            <a:ext cx="20705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>
                <a:solidFill>
                  <a:srgbClr val="00B050"/>
                </a:solidFill>
              </a:rPr>
              <a:t>기술 목표</a:t>
            </a:r>
            <a:endParaRPr lang="ko-KR" altLang="en-US" sz="3200" b="1" dirty="0"/>
          </a:p>
        </p:txBody>
      </p:sp>
      <p:sp>
        <p:nvSpPr>
          <p:cNvPr id="3" name="직사각형 2"/>
          <p:cNvSpPr/>
          <p:nvPr/>
        </p:nvSpPr>
        <p:spPr>
          <a:xfrm>
            <a:off x="304004" y="1215237"/>
            <a:ext cx="48638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rgbClr val="00B050"/>
                </a:solidFill>
              </a:rPr>
              <a:t>매칭</a:t>
            </a:r>
            <a:r>
              <a:rPr lang="ko-KR" altLang="en-US" dirty="0" smtClean="0">
                <a:solidFill>
                  <a:srgbClr val="00B050"/>
                </a:solidFill>
              </a:rPr>
              <a:t> 서버의 </a:t>
            </a:r>
            <a:r>
              <a:rPr lang="ko-KR" altLang="en-US" dirty="0" err="1" smtClean="0">
                <a:solidFill>
                  <a:srgbClr val="00B050"/>
                </a:solidFill>
              </a:rPr>
              <a:t>매치메이킹에</a:t>
            </a:r>
            <a:r>
              <a:rPr lang="ko-KR" altLang="en-US" dirty="0" smtClean="0">
                <a:solidFill>
                  <a:srgbClr val="00B050"/>
                </a:solidFill>
              </a:rPr>
              <a:t> 의한 게임 접속</a:t>
            </a:r>
            <a:endParaRPr lang="en-US" altLang="ko-KR" dirty="0" smtClean="0">
              <a:solidFill>
                <a:srgbClr val="00B050"/>
              </a:solidFill>
            </a:endParaRPr>
          </a:p>
          <a:p>
            <a:endParaRPr lang="en-US" altLang="ko-KR" dirty="0" smtClean="0">
              <a:solidFill>
                <a:srgbClr val="00B050"/>
              </a:solidFill>
            </a:endParaRPr>
          </a:p>
          <a:p>
            <a:r>
              <a:rPr lang="ko-KR" altLang="en-US" sz="1200" dirty="0" smtClean="0">
                <a:solidFill>
                  <a:srgbClr val="00B050"/>
                </a:solidFill>
              </a:rPr>
              <a:t>게임 서버 외 </a:t>
            </a:r>
            <a:r>
              <a:rPr lang="ko-KR" altLang="en-US" sz="1200" dirty="0" err="1" smtClean="0">
                <a:solidFill>
                  <a:srgbClr val="00B050"/>
                </a:solidFill>
              </a:rPr>
              <a:t>매칭</a:t>
            </a:r>
            <a:r>
              <a:rPr lang="ko-KR" altLang="en-US" sz="1200" dirty="0" smtClean="0">
                <a:solidFill>
                  <a:srgbClr val="00B050"/>
                </a:solidFill>
              </a:rPr>
              <a:t> 서버가 따로 존재</a:t>
            </a:r>
            <a:endParaRPr lang="en-US" altLang="ko-KR" sz="1200" dirty="0" smtClean="0">
              <a:solidFill>
                <a:srgbClr val="00B050"/>
              </a:solidFill>
            </a:endParaRPr>
          </a:p>
          <a:p>
            <a:r>
              <a:rPr lang="ko-KR" altLang="en-US" sz="1200" dirty="0" err="1" smtClean="0">
                <a:solidFill>
                  <a:srgbClr val="00B050"/>
                </a:solidFill>
              </a:rPr>
              <a:t>매칭</a:t>
            </a:r>
            <a:r>
              <a:rPr lang="ko-KR" altLang="en-US" sz="1200" dirty="0" smtClean="0">
                <a:solidFill>
                  <a:srgbClr val="00B050"/>
                </a:solidFill>
              </a:rPr>
              <a:t> 서버가 매치해주는 방에서 게임이 진행</a:t>
            </a:r>
            <a:endParaRPr lang="en-US" altLang="ko-KR" sz="1200" dirty="0">
              <a:solidFill>
                <a:srgbClr val="00B05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04004" y="3727660"/>
            <a:ext cx="416652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2.  </a:t>
            </a:r>
            <a:r>
              <a:rPr lang="ko-KR" altLang="en-US" dirty="0" smtClean="0">
                <a:solidFill>
                  <a:srgbClr val="00B050"/>
                </a:solidFill>
              </a:rPr>
              <a:t>연출 외의 모든 </a:t>
            </a:r>
            <a:r>
              <a:rPr lang="ko-KR" altLang="en-US" dirty="0" err="1" smtClean="0">
                <a:solidFill>
                  <a:srgbClr val="00B050"/>
                </a:solidFill>
              </a:rPr>
              <a:t>로직이</a:t>
            </a:r>
            <a:r>
              <a:rPr lang="ko-KR" altLang="en-US" dirty="0" smtClean="0">
                <a:solidFill>
                  <a:srgbClr val="00B050"/>
                </a:solidFill>
              </a:rPr>
              <a:t> 서버에 존재</a:t>
            </a:r>
            <a:endParaRPr lang="en-US" altLang="ko-KR" dirty="0" smtClean="0">
              <a:solidFill>
                <a:srgbClr val="00B050"/>
              </a:solidFill>
            </a:endParaRPr>
          </a:p>
          <a:p>
            <a:endParaRPr lang="en-US" altLang="ko-KR" dirty="0" smtClean="0">
              <a:solidFill>
                <a:srgbClr val="00B050"/>
              </a:solidFill>
            </a:endParaRPr>
          </a:p>
          <a:p>
            <a:r>
              <a:rPr lang="ko-KR" altLang="en-US" sz="1200" dirty="0" err="1" smtClean="0">
                <a:solidFill>
                  <a:srgbClr val="00B050"/>
                </a:solidFill>
              </a:rPr>
              <a:t>데미지</a:t>
            </a:r>
            <a:r>
              <a:rPr lang="ko-KR" altLang="en-US" sz="1200" dirty="0" smtClean="0">
                <a:solidFill>
                  <a:srgbClr val="00B050"/>
                </a:solidFill>
              </a:rPr>
              <a:t> 계산</a:t>
            </a:r>
            <a:endParaRPr lang="en-US" altLang="ko-KR" sz="1200" dirty="0" smtClean="0">
              <a:solidFill>
                <a:srgbClr val="00B050"/>
              </a:solidFill>
            </a:endParaRPr>
          </a:p>
          <a:p>
            <a:r>
              <a:rPr lang="ko-KR" altLang="en-US" sz="1200" dirty="0" smtClean="0">
                <a:solidFill>
                  <a:srgbClr val="00B050"/>
                </a:solidFill>
              </a:rPr>
              <a:t>충돌 판정</a:t>
            </a:r>
            <a:endParaRPr lang="en-US" altLang="ko-KR" sz="1200" dirty="0" smtClean="0">
              <a:solidFill>
                <a:srgbClr val="00B050"/>
              </a:solidFill>
            </a:endParaRPr>
          </a:p>
          <a:p>
            <a:r>
              <a:rPr lang="ko-KR" altLang="en-US" sz="1200" dirty="0" smtClean="0">
                <a:solidFill>
                  <a:srgbClr val="00B050"/>
                </a:solidFill>
              </a:rPr>
              <a:t>공격 판정</a:t>
            </a:r>
            <a:endParaRPr lang="en-US" altLang="ko-KR" sz="1200" dirty="0">
              <a:solidFill>
                <a:srgbClr val="00B050"/>
              </a:solidFill>
            </a:endParaRPr>
          </a:p>
          <a:p>
            <a:endParaRPr lang="en-US" altLang="ko-KR" dirty="0">
              <a:solidFill>
                <a:srgbClr val="00B050"/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52828" y="1215237"/>
            <a:ext cx="3333750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3374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36634" y="189185"/>
            <a:ext cx="20705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>
                <a:solidFill>
                  <a:srgbClr val="00B050"/>
                </a:solidFill>
              </a:rPr>
              <a:t>완벽해</a:t>
            </a:r>
            <a:endParaRPr lang="ko-KR" altLang="en-US" sz="3200" b="1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79107" y="2000568"/>
            <a:ext cx="4467225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9887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36634" y="189185"/>
            <a:ext cx="20705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>
                <a:solidFill>
                  <a:srgbClr val="00B050"/>
                </a:solidFill>
              </a:rPr>
              <a:t>그런데</a:t>
            </a:r>
            <a:r>
              <a:rPr lang="en-US" altLang="ko-KR" sz="3200" b="1" dirty="0" smtClean="0">
                <a:solidFill>
                  <a:srgbClr val="00B050"/>
                </a:solidFill>
              </a:rPr>
              <a:t>..</a:t>
            </a:r>
            <a:endParaRPr lang="ko-KR" altLang="en-US" sz="32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057400" y="609600"/>
            <a:ext cx="8077200" cy="56388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00102" y="3731974"/>
            <a:ext cx="857796" cy="3251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19468" y="3646482"/>
            <a:ext cx="801695" cy="24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3595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0" y="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6600" dirty="0">
              <a:solidFill>
                <a:srgbClr val="00B05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775767" y="3044280"/>
            <a:ext cx="264046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</a:rPr>
              <a:t>게임 구조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189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36634" y="189185"/>
            <a:ext cx="20705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>
                <a:solidFill>
                  <a:srgbClr val="00B050"/>
                </a:solidFill>
              </a:rPr>
              <a:t>씬 구조</a:t>
            </a:r>
            <a:endParaRPr lang="ko-KR" altLang="en-US" sz="3200" b="1" dirty="0"/>
          </a:p>
        </p:txBody>
      </p:sp>
      <p:sp>
        <p:nvSpPr>
          <p:cNvPr id="2" name="직사각형 1"/>
          <p:cNvSpPr/>
          <p:nvPr/>
        </p:nvSpPr>
        <p:spPr>
          <a:xfrm>
            <a:off x="780751" y="1734923"/>
            <a:ext cx="1932702" cy="216843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Connect Scene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847654" y="1734922"/>
            <a:ext cx="1932702" cy="216843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Lobby Scene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9045186" y="1734923"/>
            <a:ext cx="1932702" cy="216843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Game Scene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780751" y="5061599"/>
            <a:ext cx="10353891" cy="170687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Server - God</a:t>
            </a:r>
            <a:endParaRPr lang="ko-KR" altLang="en-US" dirty="0"/>
          </a:p>
        </p:txBody>
      </p:sp>
      <p:cxnSp>
        <p:nvCxnSpPr>
          <p:cNvPr id="4" name="직선 화살표 연결선 3"/>
          <p:cNvCxnSpPr/>
          <p:nvPr/>
        </p:nvCxnSpPr>
        <p:spPr>
          <a:xfrm flipH="1" flipV="1">
            <a:off x="2713453" y="2318399"/>
            <a:ext cx="2134201" cy="8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flipH="1" flipV="1">
            <a:off x="6780356" y="2344525"/>
            <a:ext cx="2134201" cy="8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V="1">
            <a:off x="6780356" y="3123941"/>
            <a:ext cx="2134201" cy="8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V="1">
            <a:off x="2713453" y="3123941"/>
            <a:ext cx="2134201" cy="8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 flipV="1">
            <a:off x="2138989" y="3903358"/>
            <a:ext cx="17116" cy="1158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1276841" y="3903358"/>
            <a:ext cx="17116" cy="1158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>
            <a:off x="5317618" y="3903358"/>
            <a:ext cx="17116" cy="1158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 flipV="1">
            <a:off x="6140877" y="3903358"/>
            <a:ext cx="17116" cy="1158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H="1">
            <a:off x="9754934" y="3903358"/>
            <a:ext cx="17116" cy="1158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 rot="5400000" flipH="1" flipV="1">
            <a:off x="10003754" y="4456765"/>
            <a:ext cx="1179275" cy="30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꺾인 연결선 22"/>
          <p:cNvCxnSpPr/>
          <p:nvPr/>
        </p:nvCxnSpPr>
        <p:spPr>
          <a:xfrm rot="16200000" flipV="1">
            <a:off x="5879321" y="-2397295"/>
            <a:ext cx="12700" cy="8264435"/>
          </a:xfrm>
          <a:prstGeom prst="bentConnector3">
            <a:avLst>
              <a:gd name="adj1" fmla="val 7080016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332187" y="488990"/>
            <a:ext cx="19708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Server Shutdown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7288746" y="1941960"/>
            <a:ext cx="958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mtClean="0">
                <a:solidFill>
                  <a:srgbClr val="00B050"/>
                </a:solidFill>
              </a:rPr>
              <a:t>게임 끝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7288746" y="3249634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solidFill>
                  <a:srgbClr val="00B050"/>
                </a:solidFill>
              </a:rPr>
              <a:t>게임 시작</a:t>
            </a:r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4155024" y="4155617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err="1" smtClean="0">
                <a:solidFill>
                  <a:srgbClr val="00B050"/>
                </a:solidFill>
              </a:rPr>
              <a:t>매칭</a:t>
            </a:r>
            <a:r>
              <a:rPr lang="ko-KR" altLang="en-US" dirty="0" smtClean="0">
                <a:solidFill>
                  <a:srgbClr val="00B050"/>
                </a:solidFill>
              </a:rPr>
              <a:t> 요청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6193495" y="408030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 smtClean="0">
                <a:solidFill>
                  <a:srgbClr val="00B050"/>
                </a:solidFill>
              </a:rPr>
              <a:t>매칭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2779037" y="1848627"/>
            <a:ext cx="19708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Server Shutdown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2844082" y="3291505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solidFill>
                  <a:srgbClr val="00B050"/>
                </a:solidFill>
              </a:rPr>
              <a:t>연결 성공</a:t>
            </a:r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1997380" y="4348746"/>
            <a:ext cx="11731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Response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533687" y="4297812"/>
            <a:ext cx="1047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Connect</a:t>
            </a:r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9755522" y="4271451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mtClean="0">
                <a:solidFill>
                  <a:srgbClr val="00B050"/>
                </a:solidFill>
              </a:rPr>
              <a:t>동기</a:t>
            </a:r>
            <a:r>
              <a:rPr lang="ko-KR" altLang="en-US" smtClean="0">
                <a:solidFill>
                  <a:srgbClr val="00B050"/>
                </a:solidFill>
              </a:rPr>
              <a:t>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45557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3" grpId="0"/>
      <p:bldP spid="35" grpId="0"/>
      <p:bldP spid="36" grpId="0"/>
      <p:bldP spid="37" grpId="0"/>
      <p:bldP spid="27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294</Words>
  <Application>Microsoft Office PowerPoint</Application>
  <PresentationFormat>사용자 지정</PresentationFormat>
  <Paragraphs>98</Paragraphs>
  <Slides>21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2" baseType="lpstr">
      <vt:lpstr>Office 테마</vt:lpstr>
      <vt:lpstr>YaloYalo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Q&amp;A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ino</dc:creator>
  <cp:lastModifiedBy>scintil</cp:lastModifiedBy>
  <cp:revision>69</cp:revision>
  <dcterms:created xsi:type="dcterms:W3CDTF">2016-12-10T11:00:54Z</dcterms:created>
  <dcterms:modified xsi:type="dcterms:W3CDTF">2017-01-11T23:43:57Z</dcterms:modified>
</cp:coreProperties>
</file>

<file path=docProps/thumbnail.jpeg>
</file>